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83"/>
  </p:notesMasterIdLst>
  <p:sldIdLst>
    <p:sldId id="256" r:id="rId2"/>
    <p:sldId id="403" r:id="rId3"/>
    <p:sldId id="762" r:id="rId4"/>
    <p:sldId id="471" r:id="rId5"/>
    <p:sldId id="763" r:id="rId6"/>
    <p:sldId id="579" r:id="rId7"/>
    <p:sldId id="563" r:id="rId8"/>
    <p:sldId id="629" r:id="rId9"/>
    <p:sldId id="757" r:id="rId10"/>
    <p:sldId id="664" r:id="rId11"/>
    <p:sldId id="564" r:id="rId12"/>
    <p:sldId id="565" r:id="rId13"/>
    <p:sldId id="740" r:id="rId14"/>
    <p:sldId id="741" r:id="rId15"/>
    <p:sldId id="499" r:id="rId16"/>
    <p:sldId id="508" r:id="rId17"/>
    <p:sldId id="520" r:id="rId18"/>
    <p:sldId id="584" r:id="rId19"/>
    <p:sldId id="666" r:id="rId20"/>
    <p:sldId id="703" r:id="rId21"/>
    <p:sldId id="707" r:id="rId22"/>
    <p:sldId id="709" r:id="rId23"/>
    <p:sldId id="725" r:id="rId24"/>
    <p:sldId id="670" r:id="rId25"/>
    <p:sldId id="569" r:id="rId26"/>
    <p:sldId id="671" r:id="rId27"/>
    <p:sldId id="742" r:id="rId28"/>
    <p:sldId id="743" r:id="rId29"/>
    <p:sldId id="708" r:id="rId30"/>
    <p:sldId id="509" r:id="rId31"/>
    <p:sldId id="662" r:id="rId32"/>
    <p:sldId id="578" r:id="rId33"/>
    <p:sldId id="510" r:id="rId34"/>
    <p:sldId id="663" r:id="rId35"/>
    <p:sldId id="549" r:id="rId36"/>
    <p:sldId id="577" r:id="rId37"/>
    <p:sldId id="572" r:id="rId38"/>
    <p:sldId id="598" r:id="rId39"/>
    <p:sldId id="587" r:id="rId40"/>
    <p:sldId id="591" r:id="rId41"/>
    <p:sldId id="590" r:id="rId42"/>
    <p:sldId id="588" r:id="rId43"/>
    <p:sldId id="589" r:id="rId44"/>
    <p:sldId id="764" r:id="rId45"/>
    <p:sldId id="597" r:id="rId46"/>
    <p:sldId id="765" r:id="rId47"/>
    <p:sldId id="766" r:id="rId48"/>
    <p:sldId id="720" r:id="rId49"/>
    <p:sldId id="767" r:id="rId50"/>
    <p:sldId id="551" r:id="rId51"/>
    <p:sldId id="769" r:id="rId52"/>
    <p:sldId id="548" r:id="rId53"/>
    <p:sldId id="521" r:id="rId54"/>
    <p:sldId id="518" r:id="rId55"/>
    <p:sldId id="437" r:id="rId56"/>
    <p:sldId id="525" r:id="rId57"/>
    <p:sldId id="524" r:id="rId58"/>
    <p:sldId id="514" r:id="rId59"/>
    <p:sldId id="517" r:id="rId60"/>
    <p:sldId id="515" r:id="rId61"/>
    <p:sldId id="516" r:id="rId62"/>
    <p:sldId id="526" r:id="rId63"/>
    <p:sldId id="528" r:id="rId64"/>
    <p:sldId id="529" r:id="rId65"/>
    <p:sldId id="756" r:id="rId66"/>
    <p:sldId id="768" r:id="rId67"/>
    <p:sldId id="531" r:id="rId68"/>
    <p:sldId id="533" r:id="rId69"/>
    <p:sldId id="759" r:id="rId70"/>
    <p:sldId id="536" r:id="rId71"/>
    <p:sldId id="535" r:id="rId72"/>
    <p:sldId id="538" r:id="rId73"/>
    <p:sldId id="540" r:id="rId74"/>
    <p:sldId id="758" r:id="rId75"/>
    <p:sldId id="541" r:id="rId76"/>
    <p:sldId id="542" r:id="rId77"/>
    <p:sldId id="544" r:id="rId78"/>
    <p:sldId id="545" r:id="rId79"/>
    <p:sldId id="546" r:id="rId80"/>
    <p:sldId id="547" r:id="rId81"/>
    <p:sldId id="550" r:id="rId8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62"/>
            <p14:sldId id="471"/>
            <p14:sldId id="763"/>
            <p14:sldId id="579"/>
            <p14:sldId id="563"/>
            <p14:sldId id="629"/>
            <p14:sldId id="757"/>
            <p14:sldId id="664"/>
            <p14:sldId id="564"/>
            <p14:sldId id="565"/>
            <p14:sldId id="740"/>
            <p14:sldId id="741"/>
            <p14:sldId id="499"/>
            <p14:sldId id="508"/>
            <p14:sldId id="520"/>
            <p14:sldId id="584"/>
            <p14:sldId id="666"/>
            <p14:sldId id="703"/>
            <p14:sldId id="707"/>
            <p14:sldId id="709"/>
            <p14:sldId id="725"/>
            <p14:sldId id="670"/>
            <p14:sldId id="569"/>
            <p14:sldId id="671"/>
            <p14:sldId id="742"/>
            <p14:sldId id="743"/>
            <p14:sldId id="708"/>
            <p14:sldId id="509"/>
            <p14:sldId id="662"/>
            <p14:sldId id="578"/>
            <p14:sldId id="510"/>
            <p14:sldId id="663"/>
            <p14:sldId id="549"/>
            <p14:sldId id="577"/>
            <p14:sldId id="572"/>
            <p14:sldId id="598"/>
            <p14:sldId id="587"/>
            <p14:sldId id="591"/>
            <p14:sldId id="590"/>
            <p14:sldId id="588"/>
            <p14:sldId id="589"/>
            <p14:sldId id="764"/>
            <p14:sldId id="597"/>
            <p14:sldId id="765"/>
            <p14:sldId id="766"/>
            <p14:sldId id="720"/>
            <p14:sldId id="767"/>
            <p14:sldId id="551"/>
            <p14:sldId id="769"/>
            <p14:sldId id="548"/>
            <p14:sldId id="521"/>
            <p14:sldId id="518"/>
            <p14:sldId id="437"/>
            <p14:sldId id="525"/>
            <p14:sldId id="524"/>
            <p14:sldId id="514"/>
            <p14:sldId id="517"/>
            <p14:sldId id="515"/>
            <p14:sldId id="516"/>
            <p14:sldId id="526"/>
            <p14:sldId id="528"/>
            <p14:sldId id="529"/>
            <p14:sldId id="756"/>
            <p14:sldId id="768"/>
            <p14:sldId id="531"/>
            <p14:sldId id="533"/>
            <p14:sldId id="759"/>
            <p14:sldId id="536"/>
            <p14:sldId id="535"/>
            <p14:sldId id="538"/>
            <p14:sldId id="540"/>
            <p14:sldId id="758"/>
            <p14:sldId id="541"/>
            <p14:sldId id="542"/>
            <p14:sldId id="544"/>
            <p14:sldId id="545"/>
            <p14:sldId id="546"/>
            <p14:sldId id="54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FB8E20"/>
    <a:srgbClr val="41719C"/>
    <a:srgbClr val="28A136"/>
    <a:srgbClr val="EF7D1D"/>
    <a:srgbClr val="025249"/>
    <a:srgbClr val="CA9FC9"/>
    <a:srgbClr val="5AB88F"/>
    <a:srgbClr val="D6A08C"/>
    <a:srgbClr val="629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69"/>
    <p:restoredTop sz="96853" autoAdjust="0"/>
  </p:normalViewPr>
  <p:slideViewPr>
    <p:cSldViewPr snapToGrid="0" snapToObjects="1">
      <p:cViewPr varScale="1">
        <p:scale>
          <a:sx n="207" d="100"/>
          <a:sy n="207" d="100"/>
        </p:scale>
        <p:origin x="168" y="51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14.06.19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2989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3946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5662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478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20441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5461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74188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32531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44374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93842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74614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6543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06607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55399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0111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9793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71310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25451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030928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33403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9063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1067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33463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783800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75734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00696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77726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14967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212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risma/graphql-playground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1164" y="1590730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25. Juni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664934" y="4594341"/>
            <a:ext cx="4192136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nils.buzz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oose-graphql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5CC0B5E-0BE0-2F47-850F-573DAC4E2AAF}"/>
              </a:ext>
            </a:extLst>
          </p:cNvPr>
          <p:cNvSpPr/>
          <p:nvPr/>
        </p:nvSpPr>
        <p:spPr>
          <a:xfrm>
            <a:off x="698375" y="1431705"/>
            <a:ext cx="1925555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2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FE5924-40F8-674E-A39D-F345239AAF5F}"/>
              </a:ext>
            </a:extLst>
          </p:cNvPr>
          <p:cNvSpPr/>
          <p:nvPr/>
        </p:nvSpPr>
        <p:spPr>
          <a:xfrm>
            <a:off x="698375" y="4070369"/>
            <a:ext cx="4158695" cy="52397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 Apollo und </a:t>
            </a:r>
            <a:r>
              <a:rPr lang="de-DE" sz="2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0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64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-workshop/</a:t>
            </a:r>
            <a:r>
              <a:rPr lang="de-DE" sz="1600" cap="none" spc="100" dirty="0" err="1"/>
              <a:t>app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95029E-EC82-6742-BA6D-B002BF0D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Playground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5CDAEF6-71B4-D844-9E6B-2FC4781C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903" y="243116"/>
            <a:ext cx="6774193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190697" y="5628992"/>
            <a:ext cx="3383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https://github.com/prisma/graphql-playground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50" y="4547608"/>
            <a:ext cx="14668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Beer </a:t>
            </a:r>
            <a:r>
              <a:rPr lang="de-DE" dirty="0" err="1"/>
              <a:t>Advisor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C134A2F-457C-A344-ADA6-194CA02C3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46"/>
          <a:stretch/>
        </p:blipFill>
        <p:spPr>
          <a:xfrm>
            <a:off x="616514" y="2889250"/>
            <a:ext cx="8672972" cy="239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  <a:p>
            <a:pPr algn="ctr"/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-workshops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explizite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500539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Beliebige Abfragen über </a:t>
            </a:r>
            <a:r>
              <a:rPr lang="de-DE" sz="1800" b="0" dirty="0" err="1">
                <a:solidFill>
                  <a:srgbClr val="36544F"/>
                </a:solidFill>
              </a:rPr>
              <a:t>veröffentliches</a:t>
            </a:r>
            <a:r>
              <a:rPr lang="de-DE" sz="1800" b="0" dirty="0">
                <a:solidFill>
                  <a:srgbClr val="36544F"/>
                </a:solidFill>
              </a:rPr>
              <a:t> Domain Model / API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Kein Widerspruch zu REST, kann als Ergänzung genutzt werden</a:t>
            </a:r>
          </a:p>
          <a:p>
            <a:pPr lvl="1"/>
            <a:r>
              <a:rPr lang="de-DE" sz="1800" dirty="0"/>
              <a:t>z.B. Login oder File Upload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5706CFE-2E86-2449-80DE-38BC6C5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529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latin typeface="Source Sans Pro" panose="020B0503030403020204" pitchFamily="34" charset="77"/>
              </a:rPr>
              <a:t>Gründe für den Einsatz von </a:t>
            </a:r>
            <a:r>
              <a:rPr lang="de-DE" dirty="0" err="1">
                <a:latin typeface="Source Sans Pro" panose="020B0503030403020204" pitchFamily="34" charset="77"/>
              </a:rPr>
              <a:t>GraphQL</a:t>
            </a:r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Viele unterschiedliche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-Cases, die unterschiedliche Daten benötigen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Unterschiedliche Ansichten im Frontend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Unterschiedliche Clients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Einheitliche Gesamt-Sicht auf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erwünscht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Typ-sichere API erfordert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Im Gegensatz zu REST (mehr) standardisiert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5099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Gateway für Frontend zu mehreren </a:t>
            </a:r>
            <a:r>
              <a:rPr lang="de-DE" b="0" dirty="0" err="1">
                <a:solidFill>
                  <a:srgbClr val="36544F"/>
                </a:solidFill>
              </a:rPr>
              <a:t>Backends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E9DC320-C494-3B4A-9A15-AD99ACEAB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881" y="1706480"/>
            <a:ext cx="7570238" cy="4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5027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explizite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Daten, nicht Endpunkte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929918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explizite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Daten, nicht Endpunkte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Durch Typisierung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ist sichergestellt, dass </a:t>
            </a:r>
            <a:b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</a:b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Abfrage und Antwort gültig sind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guter Tool-Support während der Entwicklung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ist "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explorierbar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0435411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Versteckt unterschiedliche APIs/Services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Gesamt-Sicht auf die Domain/Anwendung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Abfragen möglichen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Ermittlung der Daten ist unsere Aufgabe</a:t>
            </a:r>
          </a:p>
        </p:txBody>
      </p:sp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sdfasdf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1984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33" y="2113045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238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61521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89279" y="2187709"/>
            <a:ext cx="892744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6431398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>
            <a:off x="4472448" y="2566938"/>
            <a:ext cx="19589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431397" y="29618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>
            <a:off x="6208146" y="3155464"/>
            <a:ext cx="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564955E-7C2D-0242-BEC3-99198E3E83AF}"/>
              </a:ext>
            </a:extLst>
          </p:cNvPr>
          <p:cNvCxnSpPr>
            <a:cxnSpLocks/>
          </p:cNvCxnSpPr>
          <p:nvPr/>
        </p:nvCxnSpPr>
        <p:spPr>
          <a:xfrm flipH="1">
            <a:off x="6089515" y="3117029"/>
            <a:ext cx="34188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21804" y="3599946"/>
            <a:ext cx="403043" cy="93314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[Task!]!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033363" y="352332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540506" y="3663419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914088" y="6132133"/>
            <a:ext cx="2187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132886" y="3920247"/>
            <a:ext cx="0" cy="221188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4797817" y="428606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>
            <a:off x="5229221" y="4088645"/>
            <a:ext cx="0" cy="2498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24CE2559-0610-624D-886E-E1000AB00061}"/>
              </a:ext>
            </a:extLst>
          </p:cNvPr>
          <p:cNvSpPr/>
          <p:nvPr/>
        </p:nvSpPr>
        <p:spPr>
          <a:xfrm>
            <a:off x="3934136" y="3802558"/>
            <a:ext cx="1727362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089168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Query 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0785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onTaskChange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149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FF0000"/>
                </a:solidFill>
                <a:latin typeface="Source Sans Pro" panose="020B0503030403020204" pitchFamily="34" charset="77"/>
              </a:rPr>
              <a:t>Übung: 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Starte den Server ("backend") und den REST-Service (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Öffne den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Playground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(http://localhost:4000)</a:t>
            </a: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Mach dich mit der API des Projektes vertraut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Führe einen Query aus, mit dem Du alle Projekte und alle Benutzer findest</a:t>
            </a: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Füge einem Projekt eine neue Aufgabe ("Task") hinzu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86782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Themen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Inhalt</a:t>
            </a: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Mehr</a:t>
            </a:r>
          </a:p>
          <a:p>
            <a:pPr marL="457200" indent="-457200">
              <a:lnSpc>
                <a:spcPct val="120000"/>
              </a:lnSpc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 .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2219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311978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"All-inclusive"-Lösung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Adapter für diverse Webserver (Connect, Express,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00301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 und 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erzeugen und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Veröffentlichen über Webserver (Express)</a:t>
            </a: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Bestandteil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Legt fest, welche Typen es gibt und wie sie aussehen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B62456C-8CFA-E542-B85C-B55FD73D6909}"/>
              </a:ext>
            </a:extLst>
          </p:cNvPr>
          <p:cNvSpPr/>
          <p:nvPr/>
        </p:nvSpPr>
        <p:spPr>
          <a:xfrm>
            <a:off x="1711867" y="3139276"/>
            <a:ext cx="6721221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505615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978435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dirty="0" err="1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"Typen"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Pflicht, legt "Einstieg" zur API fest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E9E8FAF-CC6F-3441-9AD7-AD2154D240F5}"/>
              </a:ext>
            </a:extLst>
          </p:cNvPr>
          <p:cNvSpPr/>
          <p:nvPr/>
        </p:nvSpPr>
        <p:spPr>
          <a:xfrm>
            <a:off x="1711867" y="3106973"/>
            <a:ext cx="6284768" cy="37510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!): Rating!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89611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über Schema-Definition-Language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6380418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Funktion, die Daten für ein Feld ermittelt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prüft Rückgabe auf Korrektheit gemäß Schema-Definition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mindestens für Root-Felder implementiert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root.a.b.c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1: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577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.find(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args.beerId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2: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Parameter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sorgt dafür, dass nur gültige Werte übergeben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40462240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3: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(zum Beispiel Performance-Optimierung / Security, ...)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242608573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besteht aus Type-Definition und passenden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46744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veröffentlichen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hier: über Instanz von Express-Server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           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CB1B43-B49A-E841-B78A-82D34C01A4D3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401036001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app.get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graphiql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endpointURL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929FDDB-B2BD-B74B-8F51-D886B63F229E}"/>
              </a:ext>
            </a:extLst>
          </p:cNvPr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12A6C2D-C05C-B344-A0C0-075C16CD9C9F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92729834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Typ-sichere Clients mit </a:t>
            </a:r>
            <a:r>
              <a:rPr lang="de-DE" spc="100" dirty="0" err="1"/>
              <a:t>React</a:t>
            </a:r>
            <a:r>
              <a:rPr lang="de-DE" spc="100" dirty="0"/>
              <a:t>, Apollo und </a:t>
            </a:r>
            <a:r>
              <a:rPr lang="de-DE" spc="100" dirty="0" err="1"/>
              <a:t>TypeScript</a:t>
            </a:r>
            <a:endParaRPr lang="de-DE" spc="100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Clients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28956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1024418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9D8C7-4854-B344-927D-0A55D49E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2404391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55660294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Anwendungsweiter, globaler 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Cache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sorgt für konsistente Darstellung der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11740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535935" y="2584707"/>
            <a:ext cx="7989603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"apollo-client";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link: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HttpLink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"http://..."}),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InMemoryCache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A0BED76-CCEE-F64F-8258-05128809438D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ist für Kommunikation mit Backend zuständig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Zentraler Cache, Authentifizierung, Fehlerbehandlung, ...</a:t>
            </a:r>
          </a:p>
        </p:txBody>
      </p:sp>
    </p:spTree>
    <p:extLst>
      <p:ext uri="{BB962C8B-B14F-4D97-AF65-F5344CB8AC3E}">
        <p14:creationId xmlns:p14="http://schemas.microsoft.com/office/powerpoint/2010/main" val="217369852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535935" y="2584707"/>
            <a:ext cx="7989603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"apollo-client";</a:t>
            </a: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import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}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from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"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react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link: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HttpLink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"http://..."}),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InMemoryCache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BeerRatingApp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&lt;/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&gt;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Zugriff dann in allen Komponenten möglich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73534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2019891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Ersetzt weder Backend noch Datenbank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77295238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0094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84120874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32477371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"@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react-hooks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25" b="1" dirty="0" err="1">
                <a:solidFill>
                  <a:srgbClr val="28A136"/>
                </a:solidFill>
                <a:latin typeface="Source Code Pro Medium" charset="0"/>
                <a:ea typeface="Source Code Pro Medium" charset="0"/>
              </a:rPr>
              <a:t>useQuery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(QUERY);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data.beers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useQuery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 (Alpha!)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Hook API in Alpha Version verfügbar</a:t>
            </a:r>
          </a:p>
        </p:txBody>
      </p:sp>
    </p:spTree>
    <p:extLst>
      <p:ext uri="{BB962C8B-B14F-4D97-AF65-F5344CB8AC3E}">
        <p14:creationId xmlns:p14="http://schemas.microsoft.com/office/powerpoint/2010/main" val="63043790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 und ggf. Variablen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client:codegen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409135705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10808610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115103905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82540377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3163950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1978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JavaScript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Populär in JS, aber auch außerhalb</a:t>
            </a: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341745750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344604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073426" y="3878477"/>
            <a:ext cx="8289235" cy="155822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oose-graphql-example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oose-graphql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Mehr </a:t>
            </a:r>
            <a:r>
              <a:rPr lang="de-DE" sz="2400" b="1" dirty="0" err="1">
                <a:solidFill>
                  <a:srgbClr val="025249"/>
                </a:solidFill>
              </a:rPr>
              <a:t>GraphQL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(nur) Lösung für Over- oder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Under-fetching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Häufig genanntes technisches Argument für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M.E. aber nicht das wichtigste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Flexible, fachliche Abfragen möglich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Gute Möglichkeit, Domainmodel abzubilden und zur Verfügung zu stellen</a:t>
            </a:r>
          </a:p>
        </p:txBody>
      </p:sp>
    </p:spTree>
    <p:extLst>
      <p:ext uri="{BB962C8B-B14F-4D97-AF65-F5344CB8AC3E}">
        <p14:creationId xmlns:p14="http://schemas.microsoft.com/office/powerpoint/2010/main" val="4044372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3290</Words>
  <Application>Microsoft Macintosh PowerPoint</Application>
  <PresentationFormat>A4-Papier (210 x 297 mm)</PresentationFormat>
  <Paragraphs>878</Paragraphs>
  <Slides>81</Slides>
  <Notes>42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81</vt:i4>
      </vt:variant>
    </vt:vector>
  </HeadingPairs>
  <TitlesOfParts>
    <vt:vector size="94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EnterJS Darmstadt | 25. Juni 2019 | @nilshartmann</vt:lpstr>
      <vt:lpstr>https://nilshartmann.net</vt:lpstr>
      <vt:lpstr>Agenda</vt:lpstr>
      <vt:lpstr>Teil 1</vt:lpstr>
      <vt:lpstr>PowerPoint-Präsentation</vt:lpstr>
      <vt:lpstr>GraphQL</vt:lpstr>
      <vt:lpstr>GraphQL</vt:lpstr>
      <vt:lpstr>GraphQL</vt:lpstr>
      <vt:lpstr>GraphQL</vt:lpstr>
      <vt:lpstr>GraphQL</vt:lpstr>
      <vt:lpstr>GitHub</vt:lpstr>
      <vt:lpstr>New York Times</vt:lpstr>
      <vt:lpstr>Facebook 5</vt:lpstr>
      <vt:lpstr>Next Gen GraphqL?</vt:lpstr>
      <vt:lpstr>Source-Code: graphql-workshop/app</vt:lpstr>
      <vt:lpstr>http://localhost:4000</vt:lpstr>
      <vt:lpstr>Beispiel: Intellij IDEA</vt:lpstr>
      <vt:lpstr>Teil 1: Abfragen und Schema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Abfragen mit GraphQL</vt:lpstr>
      <vt:lpstr>Einsatzszenarien</vt:lpstr>
      <vt:lpstr>Einsatzszenarien</vt:lpstr>
      <vt:lpstr>GraphQL Einsatzszenarien</vt:lpstr>
      <vt:lpstr>GraphQL Einsatzszenarien</vt:lpstr>
      <vt:lpstr>Daten Quellen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GraphQL-java</vt:lpstr>
      <vt:lpstr>Teil 2: Runtime-Umgebung (AKA: Eure Anwendung)</vt:lpstr>
      <vt:lpstr>Themen</vt:lpstr>
      <vt:lpstr>PowerPoint-Präsentation</vt:lpstr>
      <vt:lpstr>Apollo-Server</vt:lpstr>
      <vt:lpstr>GraphQL Server mit Apollo</vt:lpstr>
      <vt:lpstr>Schritt 1: Typen Definition</vt:lpstr>
      <vt:lpstr>Schritt 1: Typen Definition</vt:lpstr>
      <vt:lpstr>Schritt 1: Typen Definition</vt:lpstr>
      <vt:lpstr>Schritt 2: Resolver </vt:lpstr>
      <vt:lpstr>Schritt 2: Resolver </vt:lpstr>
      <vt:lpstr>Schritt 2: Resolver</vt:lpstr>
      <vt:lpstr>Schritt 2: Resolver</vt:lpstr>
      <vt:lpstr>Schritt 3: Schema Veröffentlichen</vt:lpstr>
      <vt:lpstr>Schritt 3: Schema Veröffentlichen</vt:lpstr>
      <vt:lpstr>Schritt 3: Schema Veröffentlichen</vt:lpstr>
      <vt:lpstr>Typ-sichere Clients mit React, Apollo und TypeScript</vt:lpstr>
      <vt:lpstr>PowerPoint-Präsentation</vt:lpstr>
      <vt:lpstr>Apollo-Server</vt:lpstr>
      <vt:lpstr>Schritt 1: Erzeugen des Clients und Providers</vt:lpstr>
      <vt:lpstr>Schritt 1: Erzeugen des Clients und Providers</vt:lpstr>
      <vt:lpstr>Schritt 2: Queries</vt:lpstr>
      <vt:lpstr>Schritt 2: Queries</vt:lpstr>
      <vt:lpstr>Schritt 2: Queries</vt:lpstr>
      <vt:lpstr>Schritt 2: Queries</vt:lpstr>
      <vt:lpstr>Schritt 2: Queries</vt:lpstr>
      <vt:lpstr>Schritt 2: Queries</vt:lpstr>
      <vt:lpstr>Schritt 3: Mutations</vt:lpstr>
      <vt:lpstr>Schritt 3: Mutations</vt:lpstr>
      <vt:lpstr>Schritt 3: Mutations</vt:lpstr>
      <vt:lpstr>Schritt 3: Mutations</vt:lpstr>
      <vt:lpstr>Schritt 3: Mutations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816</cp:revision>
  <cp:lastPrinted>2019-05-21T12:31:45Z</cp:lastPrinted>
  <dcterms:created xsi:type="dcterms:W3CDTF">2016-03-28T15:59:53Z</dcterms:created>
  <dcterms:modified xsi:type="dcterms:W3CDTF">2019-06-14T18:05:18Z</dcterms:modified>
</cp:coreProperties>
</file>

<file path=docProps/thumbnail.jpeg>
</file>